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3"/>
  </p:notesMasterIdLst>
  <p:sldIdLst>
    <p:sldId id="257" r:id="rId2"/>
    <p:sldId id="258" r:id="rId3"/>
    <p:sldId id="284" r:id="rId4"/>
    <p:sldId id="259" r:id="rId5"/>
    <p:sldId id="285" r:id="rId6"/>
    <p:sldId id="261" r:id="rId7"/>
    <p:sldId id="267" r:id="rId8"/>
    <p:sldId id="266" r:id="rId9"/>
    <p:sldId id="264" r:id="rId10"/>
    <p:sldId id="268" r:id="rId11"/>
    <p:sldId id="269" r:id="rId12"/>
    <p:sldId id="270" r:id="rId13"/>
    <p:sldId id="271" r:id="rId14"/>
    <p:sldId id="272" r:id="rId15"/>
    <p:sldId id="273" r:id="rId16"/>
    <p:sldId id="274" r:id="rId17"/>
    <p:sldId id="275" r:id="rId18"/>
    <p:sldId id="276" r:id="rId19"/>
    <p:sldId id="286" r:id="rId20"/>
    <p:sldId id="277" r:id="rId21"/>
    <p:sldId id="278" r:id="rId22"/>
    <p:sldId id="279" r:id="rId23"/>
    <p:sldId id="287" r:id="rId24"/>
    <p:sldId id="280" r:id="rId25"/>
    <p:sldId id="281" r:id="rId26"/>
    <p:sldId id="282" r:id="rId27"/>
    <p:sldId id="283" r:id="rId28"/>
    <p:sldId id="262" r:id="rId29"/>
    <p:sldId id="260" r:id="rId30"/>
    <p:sldId id="265" r:id="rId31"/>
    <p:sldId id="263"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Wingdings 3" panose="05040102010807070707" pitchFamily="18" charset="2"/>
      <p:regular r:id="rId38"/>
    </p:embeddedFont>
    <p:embeddedFont>
      <p:font typeface="Roboto Slab" panose="020B0604020202020204" charset="0"/>
      <p:regular r:id="rId39"/>
      <p:bold r:id="rId40"/>
    </p:embeddedFont>
    <p:embeddedFont>
      <p:font typeface="Century Gothic" panose="020B0502020202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94660"/>
  </p:normalViewPr>
  <p:slideViewPr>
    <p:cSldViewPr snapToGrid="0">
      <p:cViewPr varScale="1">
        <p:scale>
          <a:sx n="90" d="100"/>
          <a:sy n="90" d="100"/>
        </p:scale>
        <p:origin x="69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73202" y="1223183"/>
            <a:ext cx="5092996" cy="1149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627225" y="978195"/>
            <a:ext cx="2122487" cy="1766845"/>
          </a:xfrm>
          <a:prstGeom prst="rect">
            <a:avLst/>
          </a:prstGeom>
          <a:noFill/>
          <a:ln>
            <a:noFill/>
          </a:ln>
        </p:spPr>
      </p:pic>
      <p:pic>
        <p:nvPicPr>
          <p:cNvPr id="88" name="Shape 88"/>
          <p:cNvPicPr preferRelativeResize="0"/>
          <p:nvPr/>
        </p:nvPicPr>
        <p:blipFill>
          <a:blip r:embed="rId4">
            <a:alphaModFix/>
          </a:blip>
          <a:stretch>
            <a:fillRect/>
          </a:stretch>
        </p:blipFill>
        <p:spPr>
          <a:xfrm>
            <a:off x="2459738" y="2571533"/>
            <a:ext cx="2688725" cy="1935700"/>
          </a:xfrm>
          <a:prstGeom prst="rect">
            <a:avLst/>
          </a:prstGeom>
          <a:noFill/>
          <a:ln>
            <a:noFill/>
          </a:ln>
        </p:spPr>
      </p:pic>
      <p:sp>
        <p:nvSpPr>
          <p:cNvPr id="89" name="Shape 89"/>
          <p:cNvSpPr txBox="1"/>
          <p:nvPr/>
        </p:nvSpPr>
        <p:spPr>
          <a:xfrm>
            <a:off x="5980450" y="338417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22507" y="2840443"/>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cxnSp>
        <p:nvCxnSpPr>
          <p:cNvPr id="91" name="Shape 91"/>
          <p:cNvCxnSpPr>
            <a:cxnSpLocks/>
          </p:cNvCxnSpPr>
          <p:nvPr/>
        </p:nvCxnSpPr>
        <p:spPr>
          <a:xfrm rot="10800000" flipH="1">
            <a:off x="2170450" y="3891934"/>
            <a:ext cx="871200" cy="497700"/>
          </a:xfrm>
          <a:prstGeom prst="straightConnector1">
            <a:avLst/>
          </a:prstGeom>
          <a:noFill/>
          <a:ln w="9525" cap="flat" cmpd="sng">
            <a:solidFill>
              <a:schemeClr val="dk2"/>
            </a:solidFill>
            <a:prstDash val="solid"/>
            <a:round/>
            <a:headEnd type="none" w="med" len="med"/>
            <a:tailEnd type="triangle" w="med" len="med"/>
          </a:ln>
        </p:spPr>
      </p:cxnSp>
      <p:cxnSp>
        <p:nvCxnSpPr>
          <p:cNvPr id="92" name="Shape 92"/>
          <p:cNvCxnSpPr>
            <a:cxnSpLocks/>
          </p:cNvCxnSpPr>
          <p:nvPr/>
        </p:nvCxnSpPr>
        <p:spPr>
          <a:xfrm rot="10800000" flipH="1">
            <a:off x="3492538" y="3819321"/>
            <a:ext cx="300" cy="981600"/>
          </a:xfrm>
          <a:prstGeom prst="straightConnector1">
            <a:avLst/>
          </a:prstGeom>
          <a:noFill/>
          <a:ln w="9525" cap="flat" cmpd="sng">
            <a:solidFill>
              <a:schemeClr val="dk2"/>
            </a:solidFill>
            <a:prstDash val="solid"/>
            <a:round/>
            <a:headEnd type="none" w="med" len="med"/>
            <a:tailEnd type="triangle" w="med" len="med"/>
          </a:ln>
        </p:spPr>
      </p:cxnSp>
      <p:cxnSp>
        <p:nvCxnSpPr>
          <p:cNvPr id="93" name="Shape 93"/>
          <p:cNvCxnSpPr>
            <a:cxnSpLocks/>
          </p:cNvCxnSpPr>
          <p:nvPr/>
        </p:nvCxnSpPr>
        <p:spPr>
          <a:xfrm rot="10800000">
            <a:off x="4251250" y="3819321"/>
            <a:ext cx="897900" cy="746700"/>
          </a:xfrm>
          <a:prstGeom prst="straightConnector1">
            <a:avLst/>
          </a:prstGeom>
          <a:noFill/>
          <a:ln w="9525" cap="flat" cmpd="sng">
            <a:solidFill>
              <a:schemeClr val="dk2"/>
            </a:solidFill>
            <a:prstDash val="solid"/>
            <a:round/>
            <a:headEnd type="none" w="med" len="med"/>
            <a:tailEnd type="triangle" w="med" len="med"/>
          </a:ln>
        </p:spPr>
      </p:cxnSp>
      <p:cxnSp>
        <p:nvCxnSpPr>
          <p:cNvPr id="94" name="Shape 94"/>
          <p:cNvCxnSpPr>
            <a:cxnSpLocks/>
          </p:cNvCxnSpPr>
          <p:nvPr/>
        </p:nvCxnSpPr>
        <p:spPr>
          <a:xfrm rot="10800000">
            <a:off x="4503888" y="3411371"/>
            <a:ext cx="978600" cy="49800"/>
          </a:xfrm>
          <a:prstGeom prst="straightConnector1">
            <a:avLst/>
          </a:prstGeom>
          <a:noFill/>
          <a:ln w="9525" cap="flat" cmpd="sng">
            <a:solidFill>
              <a:schemeClr val="dk2"/>
            </a:solidFill>
            <a:prstDash val="solid"/>
            <a:round/>
            <a:headEnd type="none" w="med" len="med"/>
            <a:tailEnd type="triangle" w="med" len="med"/>
          </a:ln>
        </p:spPr>
      </p:cxnSp>
      <p:cxnSp>
        <p:nvCxnSpPr>
          <p:cNvPr id="95" name="Shape 95"/>
          <p:cNvCxnSpPr>
            <a:cxnSpLocks/>
          </p:cNvCxnSpPr>
          <p:nvPr/>
        </p:nvCxnSpPr>
        <p:spPr>
          <a:xfrm flipH="1">
            <a:off x="3670875" y="2567996"/>
            <a:ext cx="915900" cy="429000"/>
          </a:xfrm>
          <a:prstGeom prst="straightConnector1">
            <a:avLst/>
          </a:prstGeom>
          <a:noFill/>
          <a:ln w="9525" cap="flat" cmpd="sng">
            <a:solidFill>
              <a:schemeClr val="dk2"/>
            </a:solidFill>
            <a:prstDash val="solid"/>
            <a:round/>
            <a:headEnd type="none" w="med" len="med"/>
            <a:tailEnd type="triangle" w="med" len="med"/>
          </a:ln>
        </p:spPr>
      </p:cxn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7" name="Shape 97"/>
          <p:cNvSpPr txBox="1"/>
          <p:nvPr/>
        </p:nvSpPr>
        <p:spPr>
          <a:xfrm>
            <a:off x="1547200" y="4239046"/>
            <a:ext cx="1068000" cy="371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400" dirty="0"/>
              <a:t>ERS mu</a:t>
            </a:r>
            <a:endParaRPr sz="1400" dirty="0"/>
          </a:p>
        </p:txBody>
      </p:sp>
      <p:sp>
        <p:nvSpPr>
          <p:cNvPr id="98" name="Shape 98"/>
          <p:cNvSpPr txBox="1"/>
          <p:nvPr/>
        </p:nvSpPr>
        <p:spPr>
          <a:xfrm>
            <a:off x="4901875" y="4566021"/>
            <a:ext cx="1068000" cy="37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ERS mu</a:t>
            </a:r>
            <a:endParaRPr sz="1400" dirty="0"/>
          </a:p>
        </p:txBody>
      </p:sp>
      <p:sp>
        <p:nvSpPr>
          <p:cNvPr id="99" name="Shape 99"/>
          <p:cNvSpPr txBox="1"/>
          <p:nvPr/>
        </p:nvSpPr>
        <p:spPr>
          <a:xfrm>
            <a:off x="4582200" y="2356609"/>
            <a:ext cx="1133700" cy="3714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it" sz="1400" dirty="0"/>
              <a:t>ERD beta</a:t>
            </a:r>
            <a:endParaRPr sz="1400" dirty="0"/>
          </a:p>
        </p:txBody>
      </p:sp>
      <p:sp>
        <p:nvSpPr>
          <p:cNvPr id="100" name="Shape 100"/>
          <p:cNvSpPr txBox="1"/>
          <p:nvPr/>
        </p:nvSpPr>
        <p:spPr>
          <a:xfrm>
            <a:off x="2952850" y="4800921"/>
            <a:ext cx="11337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a:t>ERD mu</a:t>
            </a:r>
            <a:endParaRPr sz="1400"/>
          </a:p>
        </p:txBody>
      </p:sp>
      <p:sp>
        <p:nvSpPr>
          <p:cNvPr id="101" name="Shape 101"/>
          <p:cNvSpPr txBox="1"/>
          <p:nvPr/>
        </p:nvSpPr>
        <p:spPr>
          <a:xfrm>
            <a:off x="5316599" y="3157427"/>
            <a:ext cx="1310625"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dirty="0"/>
              <a:t>ERS beta (</a:t>
            </a:r>
            <a:r>
              <a:rPr lang="it-IT" sz="1400" dirty="0"/>
              <a:t>beta </a:t>
            </a:r>
            <a:r>
              <a:rPr lang="it-IT" sz="1400" dirty="0" err="1"/>
              <a:t>rebound</a:t>
            </a:r>
            <a:r>
              <a:rPr lang="it-IT" sz="1400" dirty="0"/>
              <a:t>)</a:t>
            </a:r>
            <a:endParaRPr sz="1400" dirty="0"/>
          </a:p>
        </p:txBody>
      </p:sp>
      <p:sp>
        <p:nvSpPr>
          <p:cNvPr id="102" name="Shape 102"/>
          <p:cNvSpPr txBox="1"/>
          <p:nvPr/>
        </p:nvSpPr>
        <p:spPr>
          <a:xfrm>
            <a:off x="580407" y="2899132"/>
            <a:ext cx="1711195" cy="4977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it" sz="1200" dirty="0"/>
              <a:t>Beta band=18-30 Hz</a:t>
            </a:r>
            <a:endParaRPr sz="1200" dirty="0"/>
          </a:p>
          <a:p>
            <a:pPr marL="0" lvl="0" indent="0">
              <a:spcBef>
                <a:spcPts val="0"/>
              </a:spcBef>
              <a:spcAft>
                <a:spcPts val="0"/>
              </a:spcAft>
              <a:buNone/>
            </a:pPr>
            <a:r>
              <a:rPr lang="it" sz="1200" dirty="0"/>
              <a:t>Mu band=8-12 Hz</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91025" y="1746575"/>
            <a:ext cx="4367000"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596661" y="1746575"/>
            <a:ext cx="446184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txBox="1"/>
          <p:nvPr/>
        </p:nvSpPr>
        <p:spPr>
          <a:xfrm>
            <a:off x="112350" y="4307050"/>
            <a:ext cx="8863800" cy="761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The periodogram shows the PSD depending on the frequency. We only showed the region of interest until 50 Hz. The presence of two bumps in the alpha band can be seen in the most relevant channels when comparing baseline and MI</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57000" y="1698575"/>
            <a:ext cx="4514999"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29000" y="1698575"/>
            <a:ext cx="4514999" cy="25576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786150" y="133345"/>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127400" y="835950"/>
            <a:ext cx="4948667"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9311" y="928450"/>
            <a:ext cx="3935964" cy="371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727800" y="20502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312100" y="716000"/>
            <a:ext cx="3844200" cy="3711500"/>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4653650" y="652825"/>
            <a:ext cx="4076965" cy="3711500"/>
          </a:xfrm>
          <a:prstGeom prst="rect">
            <a:avLst/>
          </a:prstGeom>
          <a:noFill/>
          <a:ln>
            <a:noFill/>
          </a:ln>
        </p:spPr>
      </p:pic>
      <p:sp>
        <p:nvSpPr>
          <p:cNvPr id="222" name="Shape 222"/>
          <p:cNvSpPr txBox="1"/>
          <p:nvPr/>
        </p:nvSpPr>
        <p:spPr>
          <a:xfrm>
            <a:off x="183750" y="4232150"/>
            <a:ext cx="8776500"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Topolot in the mu band (8-12 Hz) showing the activation of different regions aligned with a specific event. A decrease in the alpha band can be seen after the onset alignment and during the motor imagery. Moreover, a considerable increase is visible after the MI termination, during the relax phase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442850" y="1293825"/>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727800" y="2799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400100" y="815100"/>
            <a:ext cx="3844200" cy="3711500"/>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571992" y="744513"/>
            <a:ext cx="4076558" cy="3654475"/>
          </a:xfrm>
          <a:prstGeom prst="rect">
            <a:avLst/>
          </a:prstGeom>
          <a:noFill/>
          <a:ln>
            <a:noFill/>
          </a:ln>
        </p:spPr>
      </p:pic>
      <p:sp>
        <p:nvSpPr>
          <p:cNvPr id="244" name="Shape 244"/>
          <p:cNvSpPr txBox="1"/>
          <p:nvPr/>
        </p:nvSpPr>
        <p:spPr>
          <a:xfrm>
            <a:off x="274650" y="4444375"/>
            <a:ext cx="8601600"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Topoplot in the beta band (13-30 Hz). The presence of the beta rebound is very evident after the MI termination while lower power is visible during the MI initiation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414325" y="1322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a:t>END</a:t>
            </a:r>
            <a:endParaRPr sz="160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110407"/>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Methods</a:t>
            </a:r>
            <a:endParaRPr sz="3600" b="1"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a:t>4 runs (4</a:t>
            </a:r>
            <a:r>
              <a:rPr lang="it">
                <a:solidFill>
                  <a:schemeClr val="dk1"/>
                </a:solidFill>
              </a:rPr>
              <a:t>∙30=120 trials)</a:t>
            </a:r>
            <a:r>
              <a:rPr lang="it"/>
              <a:t> per subject</a:t>
            </a:r>
            <a:endParaRPr/>
          </a:p>
          <a:p>
            <a:pPr marL="457200" marR="0" lvl="0" indent="-317500" algn="l" rtl="0">
              <a:lnSpc>
                <a:spcPct val="100000"/>
              </a:lnSpc>
              <a:spcBef>
                <a:spcPts val="0"/>
              </a:spcBef>
              <a:spcAft>
                <a:spcPts val="0"/>
              </a:spcAft>
              <a:buSzPts val="1400"/>
              <a:buChar char="●"/>
            </a:pPr>
            <a:r>
              <a:rPr lang="it"/>
              <a:t>Spatial filtering: CAR. Temporal filtering: None.</a:t>
            </a:r>
            <a:endParaRPr/>
          </a:p>
          <a:p>
            <a:pPr marL="457200" marR="0" lvl="0" indent="-317500" algn="l" rtl="0">
              <a:lnSpc>
                <a:spcPct val="100000"/>
              </a:lnSpc>
              <a:spcBef>
                <a:spcPts val="0"/>
              </a:spcBef>
              <a:spcAft>
                <a:spcPts val="0"/>
              </a:spcAft>
              <a:buSzPts val="1400"/>
              <a:buChar char="●"/>
            </a:pPr>
            <a:r>
              <a:rPr lang="it"/>
              <a:t>Performed spectrogram on the whole signal (for each run)</a:t>
            </a:r>
            <a:endParaRPr/>
          </a:p>
          <a:p>
            <a:pPr marL="914400" marR="0" lvl="1" indent="-317500" algn="l" rtl="0">
              <a:lnSpc>
                <a:spcPct val="100000"/>
              </a:lnSpc>
              <a:spcBef>
                <a:spcPts val="0"/>
              </a:spcBef>
              <a:spcAft>
                <a:spcPts val="0"/>
              </a:spcAft>
              <a:buSzPts val="1400"/>
              <a:buChar char="○"/>
            </a:pPr>
            <a:r>
              <a:rPr lang="it"/>
              <a:t>4:2:40 Hz =&gt;19 intervals</a:t>
            </a:r>
            <a:endParaRPr/>
          </a:p>
          <a:p>
            <a:pPr marL="914400" marR="0" lvl="1" indent="-317500" algn="l" rtl="0">
              <a:lnSpc>
                <a:spcPct val="100000"/>
              </a:lnSpc>
              <a:spcBef>
                <a:spcPts val="0"/>
              </a:spcBef>
              <a:spcAft>
                <a:spcPts val="0"/>
              </a:spcAft>
              <a:buSzPts val="1400"/>
              <a:buChar char="○"/>
            </a:pPr>
            <a:r>
              <a:rPr lang="it"/>
              <a:t>16 channels</a:t>
            </a:r>
            <a:endParaRPr/>
          </a:p>
          <a:p>
            <a:pPr marL="457200" marR="0" lvl="0" indent="-317500" algn="l" rtl="0">
              <a:lnSpc>
                <a:spcPct val="100000"/>
              </a:lnSpc>
              <a:spcBef>
                <a:spcPts val="0"/>
              </a:spcBef>
              <a:spcAft>
                <a:spcPts val="0"/>
              </a:spcAft>
              <a:buSzPts val="1400"/>
              <a:buChar char="●"/>
            </a:pPr>
            <a:r>
              <a:rPr lang="it"/>
              <a:t>Divided the signal into 1 second long windows with a shift of 0.0625 s</a:t>
            </a:r>
            <a:endParaRPr/>
          </a:p>
          <a:p>
            <a:pPr marL="457200" lvl="0" indent="-317500" rtl="0">
              <a:spcBef>
                <a:spcPts val="0"/>
              </a:spcBef>
              <a:spcAft>
                <a:spcPts val="0"/>
              </a:spcAft>
              <a:buClr>
                <a:schemeClr val="dk1"/>
              </a:buClr>
              <a:buSzPts val="1400"/>
              <a:buChar char="●"/>
            </a:pPr>
            <a:r>
              <a:rPr lang="it">
                <a:solidFill>
                  <a:schemeClr val="dk1"/>
                </a:solidFill>
              </a:rPr>
              <a:t>Epoching on :</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Initiation =&gt; Event ID: 555 [ -2,0 ] (sec) =&gt; Manually (re)assigned label 400</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Termination =&gt;  Event ID: 555 [0.5,2.5] (sec)</a:t>
            </a:r>
            <a:endParaRPr>
              <a:solidFill>
                <a:schemeClr val="dk1"/>
              </a:solidFill>
            </a:endParaRPr>
          </a:p>
          <a:p>
            <a:pPr marL="457200" lvl="0" indent="0" rtl="0">
              <a:spcBef>
                <a:spcPts val="0"/>
              </a:spcBef>
              <a:spcAft>
                <a:spcPts val="0"/>
              </a:spcAft>
              <a:buNone/>
            </a:pPr>
            <a:r>
              <a:rPr lang="it">
                <a:solidFill>
                  <a:schemeClr val="dk1"/>
                </a:solidFill>
              </a:rPr>
              <a:t>=&gt; We obtained 17 windows for each trial for each type of event (i.e. 17 ∙ 2 = 34)</a:t>
            </a:r>
            <a:endParaRPr>
              <a:solidFill>
                <a:schemeClr val="dk1"/>
              </a:solidFill>
            </a:endParaRPr>
          </a:p>
          <a:p>
            <a:pPr marL="457200" lvl="0" indent="-317500" rtl="0">
              <a:spcBef>
                <a:spcPts val="0"/>
              </a:spcBef>
              <a:spcAft>
                <a:spcPts val="0"/>
              </a:spcAft>
              <a:buClr>
                <a:schemeClr val="dk1"/>
              </a:buClr>
              <a:buSzPts val="1400"/>
              <a:buChar char="●"/>
            </a:pPr>
            <a:r>
              <a:rPr lang="it">
                <a:solidFill>
                  <a:schemeClr val="dk1"/>
                </a:solidFill>
              </a:rPr>
              <a:t>We concatenated the runs </a:t>
            </a:r>
            <a:endParaRPr>
              <a:solidFill>
                <a:schemeClr val="dk1"/>
              </a:solidFill>
            </a:endParaRPr>
          </a:p>
          <a:p>
            <a:pPr marL="0" lvl="0" indent="0" rtl="0">
              <a:spcBef>
                <a:spcPts val="0"/>
              </a:spcBef>
              <a:spcAft>
                <a:spcPts val="0"/>
              </a:spcAft>
              <a:buNone/>
            </a:pPr>
            <a:r>
              <a:rPr lang="it">
                <a:solidFill>
                  <a:schemeClr val="dk1"/>
                </a:solidFill>
              </a:rPr>
              <a:t>	=&gt; 120 ∙ 34 = </a:t>
            </a:r>
            <a:r>
              <a:rPr lang="it" sz="1100">
                <a:solidFill>
                  <a:schemeClr val="dk1"/>
                </a:solidFill>
                <a:latin typeface="Calibri"/>
                <a:ea typeface="Calibri"/>
                <a:cs typeface="Calibri"/>
                <a:sym typeface="Calibri"/>
              </a:rPr>
              <a:t> </a:t>
            </a:r>
            <a:r>
              <a:rPr lang="it">
                <a:solidFill>
                  <a:schemeClr val="dk1"/>
                </a:solidFill>
              </a:rPr>
              <a:t>4080 samples with 304 features</a:t>
            </a:r>
            <a:endParaRPr>
              <a:solidFill>
                <a:schemeClr val="dk1"/>
              </a:solidFill>
            </a:endParaRPr>
          </a:p>
          <a:p>
            <a:pPr marL="0" lvl="0" indent="0"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SzPts val="1400"/>
              <a:buChar char="●"/>
            </a:pPr>
            <a:r>
              <a:rPr lang="it"/>
              <a:t>Classifier had to distinguish between two classes: ERD (MI initation) and ERS (MI Termination)</a:t>
            </a:r>
            <a:endParaRPr/>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Methods Classifier</a:t>
            </a:r>
            <a:endParaRPr sz="3600"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a:t>Divided into 70% training - 30% testing</a:t>
            </a:r>
            <a:endParaRPr/>
          </a:p>
          <a:p>
            <a:pPr marL="457200" lvl="0" indent="-317500" rtl="0">
              <a:spcBef>
                <a:spcPts val="0"/>
              </a:spcBef>
              <a:spcAft>
                <a:spcPts val="0"/>
              </a:spcAft>
              <a:buSzPts val="1400"/>
              <a:buChar char="●"/>
            </a:pPr>
            <a:r>
              <a:rPr lang="it"/>
              <a:t>CV on training but with temporal…. partition</a:t>
            </a:r>
            <a:endParaRPr/>
          </a:p>
          <a:p>
            <a:pPr marL="914400" lvl="1" indent="-317500" rtl="0">
              <a:spcBef>
                <a:spcPts val="0"/>
              </a:spcBef>
              <a:spcAft>
                <a:spcPts val="0"/>
              </a:spcAft>
              <a:buSzPts val="1400"/>
              <a:buChar char="○"/>
            </a:pPr>
            <a:r>
              <a:rPr lang="it"/>
              <a:t>Normalization with zscore on training folds and “projection” on validation folds</a:t>
            </a:r>
            <a:endParaRPr/>
          </a:p>
          <a:p>
            <a:pPr marL="457200" lvl="0" indent="-317500" rtl="0">
              <a:spcBef>
                <a:spcPts val="0"/>
              </a:spcBef>
              <a:spcAft>
                <a:spcPts val="0"/>
              </a:spcAft>
              <a:buSzPts val="1400"/>
              <a:buChar char="●"/>
            </a:pPr>
            <a:r>
              <a:rPr lang="it"/>
              <a:t>We tried PCA but didn’t get good results</a:t>
            </a:r>
            <a:endParaRPr/>
          </a:p>
          <a:p>
            <a:pPr marL="457200" lvl="0" indent="-317500" rtl="0">
              <a:spcBef>
                <a:spcPts val="0"/>
              </a:spcBef>
              <a:spcAft>
                <a:spcPts val="0"/>
              </a:spcAft>
              <a:buSzPts val="1400"/>
              <a:buChar char="●"/>
            </a:pPr>
            <a:r>
              <a:rPr lang="it"/>
              <a:t>Hyperparameters:</a:t>
            </a:r>
            <a:endParaRPr/>
          </a:p>
          <a:p>
            <a:pPr marL="914400" lvl="1" indent="-317500" rtl="0">
              <a:spcBef>
                <a:spcPts val="0"/>
              </a:spcBef>
              <a:spcAft>
                <a:spcPts val="0"/>
              </a:spcAft>
              <a:buSzPts val="1400"/>
              <a:buChar char="○"/>
            </a:pPr>
            <a:r>
              <a:rPr lang="it"/>
              <a:t>Type of classifier (linear, diaglinear, diagquadratic)</a:t>
            </a:r>
            <a:endParaRPr/>
          </a:p>
          <a:p>
            <a:pPr marL="914400" lvl="1" indent="-317500" rtl="0">
              <a:spcBef>
                <a:spcPts val="0"/>
              </a:spcBef>
              <a:spcAft>
                <a:spcPts val="0"/>
              </a:spcAft>
              <a:buSzPts val="1400"/>
              <a:buChar char="○"/>
            </a:pPr>
            <a:r>
              <a:rPr lang="it"/>
              <a:t>Number of features (we tried from 1 to 304 but in the end chose among 1:20)</a:t>
            </a:r>
            <a:endParaRPr/>
          </a:p>
          <a:p>
            <a:pPr marL="914400" lvl="1" indent="-317500" rtl="0">
              <a:spcBef>
                <a:spcPts val="0"/>
              </a:spcBef>
              <a:spcAft>
                <a:spcPts val="0"/>
              </a:spcAft>
              <a:buSzPts val="1400"/>
              <a:buChar char="○"/>
            </a:pPr>
            <a:r>
              <a:rPr lang="it"/>
              <a:t>(Number of PCs =&gt; 0)</a:t>
            </a:r>
            <a:endParaRPr/>
          </a:p>
          <a:p>
            <a:pPr marL="457200" lvl="0" indent="0" rtl="0">
              <a:spcBef>
                <a:spcPts val="0"/>
              </a:spcBef>
              <a:spcAft>
                <a:spcPts val="0"/>
              </a:spcAft>
              <a:buNone/>
            </a:pPr>
            <a:r>
              <a:rPr lang="it"/>
              <a:t>=&gt; Feature selection with Fisher’s score</a:t>
            </a:r>
            <a:endParaRPr/>
          </a:p>
          <a:p>
            <a:pPr marL="457200" lvl="0" indent="0" rtl="0">
              <a:spcBef>
                <a:spcPts val="0"/>
              </a:spcBef>
              <a:spcAft>
                <a:spcPts val="0"/>
              </a:spcAft>
              <a:buNone/>
            </a:pPr>
            <a:r>
              <a:rPr lang="it"/>
              <a:t>=&gt; Hyperparameter selection based on class error (of course on validation fold!) averaged over folds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a:t>How to evaluate the capability?</a:t>
            </a:r>
            <a:endParaRPr/>
          </a:p>
          <a:p>
            <a:pPr marL="457200" lvl="0" indent="0" rtl="0">
              <a:spcBef>
                <a:spcPts val="0"/>
              </a:spcBef>
              <a:spcAft>
                <a:spcPts val="0"/>
              </a:spcAft>
              <a:buNone/>
            </a:pPr>
            <a:r>
              <a:rPr lang="it"/>
              <a:t>=&gt; Retraining on the whole training+validation set (but without CV), with the hyperparameters found before</a:t>
            </a:r>
            <a:endParaRPr/>
          </a:p>
          <a:p>
            <a:pPr marL="457200" lvl="0" indent="0" rtl="0">
              <a:spcBef>
                <a:spcPts val="0"/>
              </a:spcBef>
              <a:spcAft>
                <a:spcPts val="0"/>
              </a:spcAft>
              <a:buNone/>
            </a:pPr>
            <a:r>
              <a:rPr lang="it"/>
              <a:t>	For features: only the number of features is fixed, but of course which are the actual features to take is determined by retraining</a:t>
            </a:r>
            <a:endParaRPr/>
          </a:p>
          <a:p>
            <a:pPr marL="457200" lvl="0" indent="0" rtl="0">
              <a:spcBef>
                <a:spcPts val="0"/>
              </a:spcBef>
              <a:spcAft>
                <a:spcPts val="0"/>
              </a:spcAft>
              <a:buNone/>
            </a:pPr>
            <a:r>
              <a:rPr lang="it"/>
              <a:t>=&gt; Test on the separate 30% test set</a:t>
            </a:r>
            <a:endParaRPr/>
          </a:p>
          <a:p>
            <a:pPr marL="457200" lvl="0" indent="0" rtl="0">
              <a:spcBef>
                <a:spcPts val="0"/>
              </a:spcBef>
              <a:spcAft>
                <a:spcPts val="0"/>
              </a:spcAft>
              <a:buNone/>
            </a:pPr>
            <a:endParaRPr/>
          </a:p>
          <a:p>
            <a:pPr marL="457200" lvl="0" indent="0" rtl="0">
              <a:spcBef>
                <a:spcPts val="0"/>
              </a:spcBef>
              <a:spcAft>
                <a:spcPts val="0"/>
              </a:spcAft>
              <a:buNone/>
            </a:pPr>
            <a:r>
              <a:rPr lang="it"/>
              <a:t>Metrics:</a:t>
            </a:r>
            <a:endParaRPr/>
          </a:p>
          <a:p>
            <a:pPr marL="0" lvl="0" indent="0" rtl="0">
              <a:spcBef>
                <a:spcPts val="0"/>
              </a:spcBef>
              <a:spcAft>
                <a:spcPts val="0"/>
              </a:spcAft>
              <a:buNone/>
            </a:pPr>
            <a:r>
              <a:rPr lang="it"/>
              <a:t>	- ROC curve</a:t>
            </a:r>
            <a:endParaRPr/>
          </a:p>
          <a:p>
            <a:pPr marL="0" lvl="0" indent="0" rtl="0">
              <a:spcBef>
                <a:spcPts val="0"/>
              </a:spcBef>
              <a:spcAft>
                <a:spcPts val="0"/>
              </a:spcAft>
              <a:buNone/>
            </a:pPr>
            <a:r>
              <a:rPr lang="it"/>
              <a:t>	- confusion matrix</a:t>
            </a:r>
            <a:endParaRPr/>
          </a:p>
          <a:p>
            <a:pPr marL="0" lvl="0" indent="0" rtl="0">
              <a:spcBef>
                <a:spcPts val="0"/>
              </a:spcBef>
              <a:spcAft>
                <a:spcPts val="0"/>
              </a:spcAft>
              <a:buNone/>
            </a:pPr>
            <a:r>
              <a:rPr lang="it"/>
              <a:t>	- class error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125985"/>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Results</a:t>
            </a:r>
            <a:endParaRPr sz="3600" b="1" dirty="0"/>
          </a:p>
        </p:txBody>
      </p:sp>
      <p:sp>
        <p:nvSpPr>
          <p:cNvPr id="279" name="Shape 279"/>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80" name="Shape 280"/>
          <p:cNvSpPr txBox="1"/>
          <p:nvPr/>
        </p:nvSpPr>
        <p:spPr>
          <a:xfrm>
            <a:off x="1012225" y="1012225"/>
            <a:ext cx="7285500" cy="98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“Qualitative” Fisher’s score averaged over folds</a:t>
            </a:r>
            <a:endParaRPr/>
          </a:p>
          <a:p>
            <a:pPr marL="0" lvl="0" indent="0">
              <a:spcBef>
                <a:spcPts val="0"/>
              </a:spcBef>
              <a:spcAft>
                <a:spcPts val="0"/>
              </a:spcAft>
              <a:buNone/>
            </a:pPr>
            <a:endParaRPr/>
          </a:p>
          <a:p>
            <a:pPr marL="0" lvl="0" indent="0">
              <a:spcBef>
                <a:spcPts val="0"/>
              </a:spcBef>
              <a:spcAft>
                <a:spcPts val="0"/>
              </a:spcAft>
              <a:buNone/>
            </a:pPr>
            <a:r>
              <a:rPr lang="it"/>
              <a:t> Class error/ Confusion Matrix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p:txBody>
          <a:bodyPr/>
          <a:lstStyle/>
          <a:p>
            <a:r>
              <a:rPr lang="it-IT" dirty="0" err="1"/>
              <a:t>Discussion</a:t>
            </a:r>
            <a:endParaRPr lang="it-IT" dirty="0"/>
          </a:p>
        </p:txBody>
      </p:sp>
    </p:spTree>
    <p:extLst>
      <p:ext uri="{BB962C8B-B14F-4D97-AF65-F5344CB8AC3E}">
        <p14:creationId xmlns:p14="http://schemas.microsoft.com/office/powerpoint/2010/main" val="147863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2545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2"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204763" y="4463675"/>
            <a:ext cx="8501700" cy="57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As expected, the beta rebound is particularly visible with the offset boundaries. </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978194" y="4256205"/>
            <a:ext cx="8165805"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All the important events (ERD in blue and ERS in red) are visible in all the grand averaged plots, in both cases of onset and offset.</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1163734" y="440476"/>
            <a:ext cx="812912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a:t>
            </a:r>
            <a:r>
              <a:rPr lang="it-IT" dirty="0" err="1"/>
              <a:t>Laplacian</a:t>
            </a:r>
            <a:r>
              <a:rPr lang="it" dirty="0"/>
              <a:t> - </a:t>
            </a:r>
            <a:r>
              <a:rPr lang="it-IT" dirty="0"/>
              <a:t>ak4</a:t>
            </a:r>
            <a:endParaRPr dirty="0"/>
          </a:p>
        </p:txBody>
      </p:sp>
      <p:pic>
        <p:nvPicPr>
          <p:cNvPr id="162" name="Shape 162"/>
          <p:cNvPicPr preferRelativeResize="0"/>
          <p:nvPr/>
        </p:nvPicPr>
        <p:blipFill rotWithShape="1">
          <a:blip r:embed="rId3">
            <a:alphaModFix/>
          </a:blip>
          <a:srcRect l="9439" r="9811"/>
          <a:stretch/>
        </p:blipFill>
        <p:spPr>
          <a:xfrm>
            <a:off x="114100" y="1874903"/>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652055" y="1880650"/>
            <a:ext cx="4338522" cy="251450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87275" y="4169725"/>
            <a:ext cx="8887800"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Spectrogram using the laplacian spatial filter. Comparing it to the same graphs obtained with the CAR filter, it is evident how this last one allows a better understanding of the interested phenomenon in all the channels. Therefore, CAR has been chosen for further analysis.</a:t>
            </a:r>
            <a:endParaRPr/>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64</TotalTime>
  <Words>1136</Words>
  <Application>Microsoft Office PowerPoint</Application>
  <PresentationFormat>Presentazione su schermo (16:9)</PresentationFormat>
  <Paragraphs>111</Paragraphs>
  <Slides>31</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31</vt:i4>
      </vt:variant>
    </vt:vector>
  </HeadingPairs>
  <TitlesOfParts>
    <vt:vector size="37" baseType="lpstr">
      <vt:lpstr>Calibri</vt:lpstr>
      <vt:lpstr>Wingdings 3</vt:lpstr>
      <vt:lpstr>Roboto Slab</vt:lpstr>
      <vt:lpstr>Century Gothic</vt:lpstr>
      <vt:lpstr>Arial</vt:lpstr>
      <vt:lpstr>Filo</vt:lpstr>
      <vt:lpstr>Project Description</vt:lpstr>
      <vt:lpstr>Protocol</vt:lpstr>
      <vt:lpstr>EEG correlates - Methods</vt:lpstr>
      <vt:lpstr>EEG correlates - Methods</vt:lpstr>
      <vt:lpstr>EEG correlates - Results</vt:lpstr>
      <vt:lpstr>Spectrogram offset and onset CAR - ak4</vt:lpstr>
      <vt:lpstr>Presentazione standard di PowerPoint</vt:lpstr>
      <vt:lpstr>Grand average over all three students - CAR (onset)</vt:lpstr>
      <vt:lpstr>Spectrogram offset and onset Laplacian - ak4</vt:lpstr>
      <vt:lpstr>Periodogram (Pwelch) offset/onset ak6</vt:lpstr>
      <vt:lpstr>Periodogram (Pwelch) offset/onset ak4</vt:lpstr>
      <vt:lpstr>Periodogram (Pwelch) offset/onset ak5</vt:lpstr>
      <vt:lpstr>Topoplot alpha band - ak6</vt:lpstr>
      <vt:lpstr>Topoplot alpha band - ak4</vt:lpstr>
      <vt:lpstr>Topoplot alpha band - ak5</vt:lpstr>
      <vt:lpstr>Topoplot beta band - ak6</vt:lpstr>
      <vt:lpstr>Topoplot beta band - ak4</vt:lpstr>
      <vt:lpstr>Topoplot beta band - ak5</vt:lpstr>
      <vt:lpstr>Pattern Classification - Methods</vt:lpstr>
      <vt:lpstr>Pattern Classification - Methods</vt:lpstr>
      <vt:lpstr>Methods Classifier</vt:lpstr>
      <vt:lpstr>Methods Classifier</vt:lpstr>
      <vt:lpstr>Pattern Classification - Results</vt:lpstr>
      <vt:lpstr>Pattern Classification - Results</vt:lpstr>
      <vt:lpstr>Discussion</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12</cp:revision>
  <dcterms:modified xsi:type="dcterms:W3CDTF">2018-05-30T10:39:42Z</dcterms:modified>
</cp:coreProperties>
</file>